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6"/>
  </p:notesMasterIdLst>
  <p:sldIdLst>
    <p:sldId id="309" r:id="rId2"/>
    <p:sldId id="308" r:id="rId3"/>
    <p:sldId id="307" r:id="rId4"/>
    <p:sldId id="306" r:id="rId5"/>
    <p:sldId id="305" r:id="rId6"/>
    <p:sldId id="304" r:id="rId7"/>
    <p:sldId id="303" r:id="rId8"/>
    <p:sldId id="302" r:id="rId9"/>
    <p:sldId id="311" r:id="rId10"/>
    <p:sldId id="317" r:id="rId11"/>
    <p:sldId id="261" r:id="rId12"/>
    <p:sldId id="313" r:id="rId13"/>
    <p:sldId id="257" r:id="rId14"/>
    <p:sldId id="314" r:id="rId15"/>
    <p:sldId id="315" r:id="rId16"/>
    <p:sldId id="260" r:id="rId17"/>
    <p:sldId id="262" r:id="rId18"/>
    <p:sldId id="289" r:id="rId19"/>
    <p:sldId id="263" r:id="rId20"/>
    <p:sldId id="264" r:id="rId21"/>
    <p:sldId id="265" r:id="rId22"/>
    <p:sldId id="266" r:id="rId23"/>
    <p:sldId id="290" r:id="rId24"/>
    <p:sldId id="291" r:id="rId25"/>
    <p:sldId id="267" r:id="rId26"/>
    <p:sldId id="268" r:id="rId27"/>
    <p:sldId id="269" r:id="rId28"/>
    <p:sldId id="292" r:id="rId29"/>
    <p:sldId id="296" r:id="rId30"/>
    <p:sldId id="270" r:id="rId31"/>
    <p:sldId id="271" r:id="rId32"/>
    <p:sldId id="293" r:id="rId33"/>
    <p:sldId id="295" r:id="rId34"/>
    <p:sldId id="312" r:id="rId35"/>
    <p:sldId id="288" r:id="rId36"/>
    <p:sldId id="273" r:id="rId37"/>
    <p:sldId id="274" r:id="rId38"/>
    <p:sldId id="275" r:id="rId39"/>
    <p:sldId id="297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98" r:id="rId50"/>
    <p:sldId id="286" r:id="rId51"/>
    <p:sldId id="300" r:id="rId52"/>
    <p:sldId id="287" r:id="rId53"/>
    <p:sldId id="299" r:id="rId54"/>
    <p:sldId id="316" r:id="rId5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BDE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7" autoAdjust="0"/>
    <p:restoredTop sz="94660"/>
  </p:normalViewPr>
  <p:slideViewPr>
    <p:cSldViewPr>
      <p:cViewPr varScale="1">
        <p:scale>
          <a:sx n="78" d="100"/>
          <a:sy n="78" d="100"/>
        </p:scale>
        <p:origin x="-3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noFill/>
            <a:ln w="9525" cap="flat" cmpd="sng" algn="ctr">
              <a:solidFill>
                <a:srgbClr val="ADADFF">
                  <a:lumMod val="75000"/>
                </a:srgbClr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cat>
            <c:strRef>
              <c:f>Φύλλο2!$B$9:$B$19</c:f>
              <c:strCache>
                <c:ptCount val="11"/>
                <c:pt idx="0">
                  <c:v>Centaur</c:v>
                </c:pt>
                <c:pt idx="1">
                  <c:v>Medusa</c:v>
                </c:pt>
                <c:pt idx="2">
                  <c:v>Cyclops</c:v>
                </c:pt>
                <c:pt idx="3">
                  <c:v>Fairies</c:v>
                </c:pt>
                <c:pt idx="4">
                  <c:v>Sphinx</c:v>
                </c:pt>
                <c:pt idx="5">
                  <c:v>Minotaur</c:v>
                </c:pt>
                <c:pt idx="6">
                  <c:v>Hydra</c:v>
                </c:pt>
                <c:pt idx="7">
                  <c:v>Pegasus</c:v>
                </c:pt>
                <c:pt idx="8">
                  <c:v>Scylla and Charybdis</c:v>
                </c:pt>
                <c:pt idx="9">
                  <c:v>Liontario Nemea</c:v>
                </c:pt>
                <c:pt idx="10">
                  <c:v>Other</c:v>
                </c:pt>
              </c:strCache>
            </c:strRef>
          </c:cat>
          <c:val>
            <c:numRef>
              <c:f>Φύλλο2!$C$9:$C$19</c:f>
              <c:numCache>
                <c:formatCode>0.0%</c:formatCode>
                <c:ptCount val="11"/>
                <c:pt idx="0">
                  <c:v>0.62500000000000011</c:v>
                </c:pt>
                <c:pt idx="1">
                  <c:v>0.3610000000000001</c:v>
                </c:pt>
                <c:pt idx="2">
                  <c:v>0.44400000000000001</c:v>
                </c:pt>
                <c:pt idx="3">
                  <c:v>0.23600000000000002</c:v>
                </c:pt>
                <c:pt idx="4">
                  <c:v>0.3050000000000001</c:v>
                </c:pt>
                <c:pt idx="5">
                  <c:v>0.111</c:v>
                </c:pt>
                <c:pt idx="6">
                  <c:v>0.13800000000000001</c:v>
                </c:pt>
                <c:pt idx="7">
                  <c:v>9.7000000000000003E-2</c:v>
                </c:pt>
                <c:pt idx="8">
                  <c:v>8.3000000000000018E-2</c:v>
                </c:pt>
                <c:pt idx="9">
                  <c:v>6.900000000000002E-2</c:v>
                </c:pt>
                <c:pt idx="10">
                  <c:v>0.3610000000000001</c:v>
                </c:pt>
              </c:numCache>
            </c:numRef>
          </c:val>
        </c:ser>
        <c:dLbls/>
        <c:gapWidth val="315"/>
        <c:overlap val="-40"/>
        <c:axId val="76356608"/>
        <c:axId val="90935680"/>
      </c:barChart>
      <c:catAx>
        <c:axId val="7635660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0935680"/>
        <c:crosses val="autoZero"/>
        <c:auto val="1"/>
        <c:lblAlgn val="ctr"/>
        <c:lblOffset val="100"/>
      </c:catAx>
      <c:valAx>
        <c:axId val="90935680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6356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000000">
        <a:lumMod val="75000"/>
        <a:lumOff val="25000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μύθος της θυσίας για δημιουργία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Percent val="1"/>
          </c:dLbls>
          <c:cat>
            <c:strRef>
              <c:f>Φύλλο1!$B$159:$B$161</c:f>
              <c:strCache>
                <c:ptCount val="3"/>
                <c:pt idx="0">
                  <c:v>Prometheus Bound (Aeschylus)-Προμηθέας Δεσμώτης (Αισχύλου)</c:v>
                </c:pt>
                <c:pt idx="1">
                  <c:v>Folk Songs(Δημοτικά Τραγούδια)</c:v>
                </c:pt>
                <c:pt idx="2">
                  <c:v>The Myth of Protagoras(Ο Μύθος του Πρωταγόρα)</c:v>
                </c:pt>
              </c:strCache>
            </c:strRef>
          </c:cat>
          <c:val>
            <c:numRef>
              <c:f>Φύλλο1!$C$159:$C$161</c:f>
              <c:numCache>
                <c:formatCode>0.0%</c:formatCode>
                <c:ptCount val="3"/>
                <c:pt idx="0">
                  <c:v>0.69399999999999995</c:v>
                </c:pt>
                <c:pt idx="1">
                  <c:v>0.18500000000000003</c:v>
                </c:pt>
                <c:pt idx="2">
                  <c:v>0.12200000000000001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1817617000774"/>
          <c:y val="0.42673519976669583"/>
          <c:w val="0.2851505699468726"/>
          <c:h val="0.3130803441236513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μύθος της αγάπης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Φύλλο1!$B$175</c:f>
              <c:strCache>
                <c:ptCount val="1"/>
                <c:pt idx="0">
                  <c:v>Homeric Epics(Ομηρικά Έπη)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val>
            <c:numRef>
              <c:f>Φύλλο1!$C$175</c:f>
              <c:numCache>
                <c:formatCode>0.0%</c:formatCode>
                <c:ptCount val="1"/>
                <c:pt idx="0">
                  <c:v>0.222</c:v>
                </c:pt>
              </c:numCache>
            </c:numRef>
          </c:val>
        </c:ser>
        <c:ser>
          <c:idx val="1"/>
          <c:order val="1"/>
          <c:tx>
            <c:strRef>
              <c:f>Φύλλο1!$B$176</c:f>
              <c:strCache>
                <c:ptCount val="1"/>
                <c:pt idx="0">
                  <c:v>Ornithes (Aristophanes)-Όρνιθες (Αριστοφάνη)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val>
            <c:numRef>
              <c:f>Φύλλο1!$C$176</c:f>
              <c:numCache>
                <c:formatCode>0.0%</c:formatCode>
                <c:ptCount val="1"/>
                <c:pt idx="0">
                  <c:v>8.3000000000000018E-2</c:v>
                </c:pt>
              </c:numCache>
            </c:numRef>
          </c:val>
        </c:ser>
        <c:ser>
          <c:idx val="2"/>
          <c:order val="2"/>
          <c:tx>
            <c:strRef>
              <c:f>Φύλλο1!$B$177</c:f>
              <c:strCache>
                <c:ptCount val="1"/>
                <c:pt idx="0">
                  <c:v>Bacchae (Evrippidi)-Βάκχες (Ευριππίδη)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val>
            <c:numRef>
              <c:f>Φύλλο1!$C$177</c:f>
              <c:numCache>
                <c:formatCode>0.0%</c:formatCode>
                <c:ptCount val="1"/>
                <c:pt idx="0">
                  <c:v>0.16600000000000001</c:v>
                </c:pt>
              </c:numCache>
            </c:numRef>
          </c:val>
        </c:ser>
        <c:ser>
          <c:idx val="3"/>
          <c:order val="3"/>
          <c:tx>
            <c:strRef>
              <c:f>Φύλλο1!$B$178</c:f>
              <c:strCache>
                <c:ptCount val="1"/>
                <c:pt idx="0">
                  <c:v>Myth of Alcestis(Μύθος της Αλκήστης)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val>
            <c:numRef>
              <c:f>Φύλλο1!$C$178</c:f>
              <c:numCache>
                <c:formatCode>0.0%</c:formatCode>
                <c:ptCount val="1"/>
                <c:pt idx="0">
                  <c:v>0.45800000000000002</c:v>
                </c:pt>
              </c:numCache>
            </c:numRef>
          </c:val>
        </c:ser>
        <c:ser>
          <c:idx val="4"/>
          <c:order val="4"/>
          <c:tx>
            <c:strRef>
              <c:f>Φύλλο1!$B$179</c:f>
              <c:strCache>
                <c:ptCount val="1"/>
                <c:pt idx="0">
                  <c:v>Lamentations Pindar(Θρήνοι Πινδάρου)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5">
                  <a:lumMod val="75000"/>
                </a:schemeClr>
              </a:contourClr>
            </a:sp3d>
          </c:spPr>
          <c:val>
            <c:numRef>
              <c:f>Φύλλο1!$C$179</c:f>
              <c:numCache>
                <c:formatCode>0.0%</c:formatCode>
                <c:ptCount val="1"/>
                <c:pt idx="0">
                  <c:v>6.900000000000002E-2</c:v>
                </c:pt>
              </c:numCache>
            </c:numRef>
          </c:val>
        </c:ser>
        <c:ser>
          <c:idx val="5"/>
          <c:order val="5"/>
          <c:tx>
            <c:strRef>
              <c:f>Φύλλο1!$B$180</c:f>
              <c:strCache>
                <c:ptCount val="1"/>
                <c:pt idx="0">
                  <c:v>Other-Άλλο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75000"/>
                </a:schemeClr>
              </a:contourClr>
            </a:sp3d>
          </c:spPr>
          <c:val>
            <c:numRef>
              <c:f>Φύλλο1!$C$180</c:f>
              <c:numCache>
                <c:formatCode>0.0%</c:formatCode>
                <c:ptCount val="1"/>
                <c:pt idx="0">
                  <c:v>2.0000000000000005E-3</c:v>
                </c:pt>
              </c:numCache>
            </c:numRef>
          </c:val>
        </c:ser>
        <c:dLbls/>
        <c:shape val="box"/>
        <c:axId val="114618368"/>
        <c:axId val="114619904"/>
        <c:axId val="0"/>
      </c:bar3DChart>
      <c:catAx>
        <c:axId val="1146183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4619904"/>
        <c:crosses val="autoZero"/>
        <c:auto val="1"/>
        <c:lblAlgn val="ctr"/>
        <c:lblOffset val="100"/>
      </c:catAx>
      <c:valAx>
        <c:axId val="1146199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6183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μυθοσ του νοστου του οδυσσεα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cat>
            <c:strRef>
              <c:f>Φύλλο1!$B$191:$B$194</c:f>
              <c:strCache>
                <c:ptCount val="4"/>
                <c:pt idx="0">
                  <c:v>Ithaka (Cavafy)</c:v>
                </c:pt>
                <c:pt idx="1">
                  <c:v>Homeric Epics</c:v>
                </c:pt>
                <c:pt idx="2">
                  <c:v>Odyssey (Kazantzakis)</c:v>
                </c:pt>
                <c:pt idx="3">
                  <c:v>Other-Άλλο</c:v>
                </c:pt>
              </c:strCache>
            </c:strRef>
          </c:cat>
          <c:val>
            <c:numRef>
              <c:f>Φύλλο1!$C$191:$C$194</c:f>
              <c:numCache>
                <c:formatCode>0.0%</c:formatCode>
                <c:ptCount val="4"/>
                <c:pt idx="0">
                  <c:v>0.52700000000000002</c:v>
                </c:pt>
                <c:pt idx="1">
                  <c:v>0.24400000000000002</c:v>
                </c:pt>
                <c:pt idx="2">
                  <c:v>0.14400000000000002</c:v>
                </c:pt>
                <c:pt idx="3">
                  <c:v>9.5000000000000015E-2</c:v>
                </c:pt>
              </c:numCache>
            </c:numRef>
          </c:val>
        </c:ser>
        <c:dLbls/>
        <c:gapWidth val="154"/>
        <c:gapDepth val="0"/>
        <c:shape val="box"/>
        <c:axId val="115775360"/>
        <c:axId val="115776896"/>
        <c:axId val="114541888"/>
      </c:bar3DChart>
      <c:catAx>
        <c:axId val="1157753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776896"/>
        <c:crosses val="autoZero"/>
        <c:auto val="1"/>
        <c:lblAlgn val="ctr"/>
        <c:lblOffset val="100"/>
      </c:catAx>
      <c:valAx>
        <c:axId val="115776896"/>
        <c:scaling>
          <c:orientation val="minMax"/>
        </c:scaling>
        <c:axPos val="l"/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5775360"/>
        <c:crosses val="autoZero"/>
        <c:crossBetween val="between"/>
      </c:valAx>
      <c:serAx>
        <c:axId val="114541888"/>
        <c:scaling>
          <c:orientation val="minMax"/>
        </c:scaling>
        <c:delete val="1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crossAx val="115776896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μυθοσ τησ γενσεση του εθνουσ (καταγωγησ)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6.2499952651742331E-2"/>
          <c:y val="0.23262430737824438"/>
          <c:w val="0.83972248617999079"/>
          <c:h val="0.65757545931758554"/>
        </c:manualLayout>
      </c:layout>
      <c:pie3DChart>
        <c:varyColors val="1"/>
        <c:ser>
          <c:idx val="0"/>
          <c:order val="0"/>
          <c:explosion val="12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/>
                      <a:t>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>
                        <a:solidFill>
                          <a:schemeClr val="accent2"/>
                        </a:solidFill>
                      </a:rPr>
                      <a:t>68%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Φύλλο1!$B$209:$B$210</c:f>
              <c:strCache>
                <c:ptCount val="2"/>
                <c:pt idx="0">
                  <c:v>The Wrath of the Titans(Η οργή των Τιτάνων)</c:v>
                </c:pt>
                <c:pt idx="1">
                  <c:v>Other-Άλλο</c:v>
                </c:pt>
              </c:strCache>
            </c:strRef>
          </c:cat>
          <c:val>
            <c:numRef>
              <c:f>Φύλλο1!$C$209:$C$210</c:f>
              <c:numCache>
                <c:formatCode>0.0%</c:formatCode>
                <c:ptCount val="2"/>
                <c:pt idx="0">
                  <c:v>0.32000000000000006</c:v>
                </c:pt>
                <c:pt idx="1">
                  <c:v>0.68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497197150508203"/>
          <c:y val="0.76173140604715073"/>
          <c:w val="0.30309910488872877"/>
          <c:h val="0.101991100491072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vert="horz"/>
          <a:lstStyle/>
          <a:p>
            <a:pPr>
              <a:defRPr/>
            </a:pPr>
            <a:r>
              <a:rPr lang="el-GR" dirty="0"/>
              <a:t>Ο </a:t>
            </a:r>
            <a:r>
              <a:rPr lang="el-GR" dirty="0" smtClean="0"/>
              <a:t>μύθος της θυσίας </a:t>
            </a:r>
            <a:r>
              <a:rPr lang="el-GR" dirty="0"/>
              <a:t>για </a:t>
            </a:r>
            <a:r>
              <a:rPr lang="el-GR" dirty="0" smtClean="0"/>
              <a:t>δημιουργία</a:t>
            </a:r>
            <a:endParaRPr lang="el-GR" dirty="0"/>
          </a:p>
        </c:rich>
      </c:tx>
      <c:layout/>
      <c:spPr>
        <a:noFill/>
        <a:ln>
          <a:noFill/>
        </a:ln>
        <a:effectLst/>
      </c:spPr>
    </c:title>
    <c:view3D>
      <c:rotX val="10"/>
      <c:rotY val="0"/>
      <c:depthPercent val="100"/>
      <c:perspective val="30"/>
    </c:view3D>
    <c:floor>
      <c:spPr>
        <a:solidFill>
          <a:schemeClr val="lt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cat>
            <c:strRef>
              <c:f>Φύλλο1!$B$225:$B$228</c:f>
              <c:strCache>
                <c:ptCount val="4"/>
                <c:pt idx="0">
                  <c:v>Prometheus Bound(Προμηθέας Δεσμώτης)</c:v>
                </c:pt>
                <c:pt idx="1">
                  <c:v>Stealing Lightning(Κλοπή Αστραπής)</c:v>
                </c:pt>
                <c:pt idx="2">
                  <c:v>The Wrath of the Titans(Η οργή των Τιτάνων)</c:v>
                </c:pt>
                <c:pt idx="3">
                  <c:v>Other-Άλλο</c:v>
                </c:pt>
              </c:strCache>
            </c:strRef>
          </c:cat>
          <c:val>
            <c:numRef>
              <c:f>Φύλλο1!$C$225:$C$228</c:f>
              <c:numCache>
                <c:formatCode>0.0%</c:formatCode>
                <c:ptCount val="4"/>
                <c:pt idx="0">
                  <c:v>0.47200000000000003</c:v>
                </c:pt>
                <c:pt idx="1">
                  <c:v>0.12200000000000001</c:v>
                </c:pt>
                <c:pt idx="2">
                  <c:v>0.22800000000000001</c:v>
                </c:pt>
                <c:pt idx="3">
                  <c:v>0.17800000000000002</c:v>
                </c:pt>
              </c:numCache>
            </c:numRef>
          </c:val>
        </c:ser>
        <c:dLbls/>
        <c:gapWidth val="160"/>
        <c:gapDepth val="0"/>
        <c:shape val="box"/>
        <c:axId val="123759616"/>
        <c:axId val="123777792"/>
        <c:axId val="120164352"/>
      </c:bar3DChart>
      <c:catAx>
        <c:axId val="123759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23777792"/>
        <c:crosses val="autoZero"/>
        <c:auto val="1"/>
        <c:lblAlgn val="ctr"/>
        <c:lblOffset val="100"/>
      </c:catAx>
      <c:valAx>
        <c:axId val="123777792"/>
        <c:scaling>
          <c:orientation val="minMax"/>
        </c:scaling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23759616"/>
        <c:crosses val="autoZero"/>
        <c:crossBetween val="between"/>
      </c:valAx>
      <c:serAx>
        <c:axId val="120164352"/>
        <c:scaling>
          <c:orientation val="minMax"/>
        </c:scaling>
        <c:delete val="1"/>
        <c:axPos val="b"/>
        <c:tickLblPos val="nextTo"/>
        <c:crossAx val="123777792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solidFill>
      <a:schemeClr val="accent4"/>
    </a:solidFill>
    <a:ln w="38100" cap="flat" cmpd="sng" algn="ctr">
      <a:solidFill>
        <a:schemeClr val="lt1"/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μυθοσ τησ αγαπησ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hPercent val="362"/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cat>
            <c:strRef>
              <c:f>Φύλλο1!$B$241:$B$244</c:f>
              <c:strCache>
                <c:ptCount val="4"/>
                <c:pt idx="0">
                  <c:v>Trachiniae(Τραχίνιες)</c:v>
                </c:pt>
                <c:pt idx="1">
                  <c:v>Helen(Ελένη)</c:v>
                </c:pt>
                <c:pt idx="2">
                  <c:v>Orpheus(Ορφεύς)</c:v>
                </c:pt>
                <c:pt idx="3">
                  <c:v>Orfea Negro(Ορφέα Νέγκρο)</c:v>
                </c:pt>
              </c:strCache>
            </c:strRef>
          </c:cat>
          <c:val>
            <c:numRef>
              <c:f>Φύλλο1!$C$241:$C$244</c:f>
              <c:numCache>
                <c:formatCode>0.0%</c:formatCode>
                <c:ptCount val="4"/>
                <c:pt idx="0">
                  <c:v>0.18800000000000003</c:v>
                </c:pt>
                <c:pt idx="1">
                  <c:v>0.22700000000000001</c:v>
                </c:pt>
                <c:pt idx="2">
                  <c:v>0.15200000000000002</c:v>
                </c:pt>
                <c:pt idx="3" formatCode="0%">
                  <c:v>0.25</c:v>
                </c:pt>
              </c:numCache>
            </c:numRef>
          </c:val>
        </c:ser>
        <c:dLbls/>
        <c:gapWidth val="154"/>
        <c:gapDepth val="0"/>
        <c:shape val="box"/>
        <c:axId val="123690368"/>
        <c:axId val="130897024"/>
        <c:axId val="0"/>
      </c:bar3DChart>
      <c:catAx>
        <c:axId val="123690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0897024"/>
        <c:crosses val="autoZero"/>
        <c:auto val="1"/>
        <c:lblAlgn val="ctr"/>
        <c:lblOffset val="100"/>
      </c:catAx>
      <c:valAx>
        <c:axId val="130897024"/>
        <c:scaling>
          <c:orientation val="minMax"/>
        </c:scaling>
        <c:axPos val="b"/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369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 dirty="0"/>
              <a:t>Ο</a:t>
            </a:r>
            <a:r>
              <a:rPr lang="el-GR" baseline="0" dirty="0"/>
              <a:t> </a:t>
            </a:r>
            <a:r>
              <a:rPr lang="el-GR" baseline="0" dirty="0" smtClean="0"/>
              <a:t>μύθος </a:t>
            </a:r>
            <a:r>
              <a:rPr lang="el-GR" baseline="0" dirty="0"/>
              <a:t>του νόστου του Οδυσσέα</a:t>
            </a:r>
            <a:endParaRPr lang="el-GR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Val val="1"/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Val val="1"/>
            </c:dLbl>
            <c:delete val="1"/>
          </c:dLbls>
          <c:cat>
            <c:strRef>
              <c:f>Φύλλο1!$B$257:$B$258</c:f>
              <c:strCache>
                <c:ptCount val="2"/>
                <c:pt idx="0">
                  <c:v>With Ulysses' Gaze (Angelopoulos)-Με το βλέμμα του Οδυσσέα (Αγγελόπουλος)</c:v>
                </c:pt>
                <c:pt idx="1">
                  <c:v>Odyssey (Mario Camerino)-Οδύσσεια (Μάριο Καμερίνι)</c:v>
                </c:pt>
              </c:strCache>
            </c:strRef>
          </c:cat>
          <c:val>
            <c:numRef>
              <c:f>Φύλλο1!$C$257:$C$258</c:f>
              <c:numCache>
                <c:formatCode>0.0%</c:formatCode>
                <c:ptCount val="2"/>
                <c:pt idx="0">
                  <c:v>0.7360000000000001</c:v>
                </c:pt>
                <c:pt idx="1">
                  <c:v>0.26400000000000001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vert="horz"/>
          <a:lstStyle/>
          <a:p>
            <a:pPr>
              <a:defRPr/>
            </a:pPr>
            <a:r>
              <a:rPr lang="el-GR" dirty="0"/>
              <a:t>Ο </a:t>
            </a:r>
            <a:r>
              <a:rPr lang="el-GR" dirty="0" smtClean="0"/>
              <a:t>μύθος της γένεσης </a:t>
            </a:r>
            <a:r>
              <a:rPr lang="el-GR" dirty="0"/>
              <a:t>του </a:t>
            </a:r>
            <a:r>
              <a:rPr lang="el-GR" dirty="0" smtClean="0"/>
              <a:t>έθνους </a:t>
            </a:r>
            <a:r>
              <a:rPr lang="el-GR" dirty="0"/>
              <a:t>(</a:t>
            </a:r>
            <a:r>
              <a:rPr lang="el-GR" dirty="0" smtClean="0"/>
              <a:t>καταγωγής)</a:t>
            </a:r>
            <a:endParaRPr lang="el-GR" dirty="0"/>
          </a:p>
        </c:rich>
      </c:tx>
      <c:layout>
        <c:manualLayout>
          <c:xMode val="edge"/>
          <c:yMode val="edge"/>
          <c:x val="0.271888001924527"/>
          <c:y val="3.2126509590115405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Φύλλο1!$B$274</c:f>
              <c:strCache>
                <c:ptCount val="1"/>
                <c:pt idx="0">
                  <c:v>Embossing Sarcophagus Rome (Deucalion-Pyrrha)-Ανάγλυφη Σαρκοφάγος Ρώμης (Δευκαλίωνας-Πύρρα)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  <a:sp3d>
              <a:contourClr>
                <a:schemeClr val="accent1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Val val="1"/>
          </c:dLbls>
          <c:val>
            <c:numRef>
              <c:f>Φύλλο1!$C$274</c:f>
              <c:numCache>
                <c:formatCode>0.0%</c:formatCode>
                <c:ptCount val="1"/>
                <c:pt idx="0">
                  <c:v>0.54100000000000004</c:v>
                </c:pt>
              </c:numCache>
            </c:numRef>
          </c:val>
        </c:ser>
        <c:ser>
          <c:idx val="1"/>
          <c:order val="1"/>
          <c:tx>
            <c:strRef>
              <c:f>Φύλλο1!$B$275</c:f>
              <c:strCache>
                <c:ptCount val="1"/>
                <c:pt idx="0">
                  <c:v>Deucalion-Pyrrha(Δευκαλίων-Πύρρα)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2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Val val="1"/>
          </c:dLbls>
          <c:val>
            <c:numRef>
              <c:f>Φύλλο1!$C$275</c:f>
              <c:numCache>
                <c:formatCode>0.0%</c:formatCode>
                <c:ptCount val="1"/>
                <c:pt idx="0">
                  <c:v>0.33400000000000007</c:v>
                </c:pt>
              </c:numCache>
            </c:numRef>
          </c:val>
        </c:ser>
        <c:ser>
          <c:idx val="2"/>
          <c:order val="2"/>
          <c:tx>
            <c:strRef>
              <c:f>Φύλλο1!$B$276</c:f>
              <c:strCache>
                <c:ptCount val="1"/>
                <c:pt idx="0">
                  <c:v>Other-Άλλο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p3d>
              <a:contourClr>
                <a:schemeClr val="accent3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Val val="1"/>
          </c:dLbls>
          <c:val>
            <c:numRef>
              <c:f>Φύλλο1!$C$276</c:f>
              <c:numCache>
                <c:formatCode>0.0%</c:formatCode>
                <c:ptCount val="1"/>
                <c:pt idx="0">
                  <c:v>0.125</c:v>
                </c:pt>
              </c:numCache>
            </c:numRef>
          </c:val>
        </c:ser>
        <c:dLbls/>
        <c:shape val="box"/>
        <c:axId val="132074112"/>
        <c:axId val="132088192"/>
        <c:axId val="0"/>
      </c:bar3DChart>
      <c:catAx>
        <c:axId val="13207411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2088192"/>
        <c:crosses val="autoZero"/>
        <c:auto val="1"/>
        <c:lblAlgn val="ctr"/>
        <c:lblOffset val="100"/>
      </c:catAx>
      <c:valAx>
        <c:axId val="132088192"/>
        <c:scaling>
          <c:orientation val="minMax"/>
        </c:scaling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320741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</c:chart>
  <c:spPr>
    <a:solidFill>
      <a:schemeClr val="accent2"/>
    </a:solidFill>
    <a:ln w="25400" cap="flat" cmpd="sng" algn="ctr">
      <a:solidFill>
        <a:schemeClr val="accent2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vert="horz"/>
          <a:lstStyle/>
          <a:p>
            <a:pPr>
              <a:defRPr/>
            </a:pPr>
            <a:r>
              <a:rPr lang="el-GR" dirty="0"/>
              <a:t>Ο </a:t>
            </a:r>
            <a:r>
              <a:rPr lang="el-GR" dirty="0" smtClean="0"/>
              <a:t>μύθος της δημιουργίας</a:t>
            </a:r>
            <a:endParaRPr lang="el-GR" dirty="0"/>
          </a:p>
        </c:rich>
      </c:tx>
      <c:layout/>
      <c:spPr>
        <a:noFill/>
        <a:ln>
          <a:noFill/>
        </a:ln>
        <a:effectLst/>
      </c:spPr>
    </c:title>
    <c:view3D>
      <c:rotX val="50"/>
      <c:perspective val="0"/>
    </c:view3D>
    <c:plotArea>
      <c:layout>
        <c:manualLayout>
          <c:layoutTarget val="inner"/>
          <c:xMode val="edge"/>
          <c:yMode val="edge"/>
          <c:x val="0"/>
          <c:y val="0.15361964990001115"/>
          <c:w val="0.78844570510155287"/>
          <c:h val="0.7448931904345292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vert="horz"/>
                <a:lstStyle/>
                <a:p>
                  <a:pPr>
                    <a:defRPr/>
                  </a:pPr>
                  <a:endParaRPr lang="el-GR"/>
                </a:p>
              </c:txPr>
            </c:dLbl>
            <c:dLbl>
              <c:idx val="1"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vert="horz"/>
                <a:lstStyle/>
                <a:p>
                  <a:pPr>
                    <a:defRPr/>
                  </a:pPr>
                  <a:endParaRPr lang="el-GR"/>
                </a:p>
              </c:txPr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bestFit"/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Φύλλο1!$B$290:$B$291</c:f>
              <c:strCache>
                <c:ptCount val="2"/>
                <c:pt idx="0">
                  <c:v>Prometheus in Caucasus (kylix)-Προμηθέας στον Κάυκασο (Κύλιξ)</c:v>
                </c:pt>
                <c:pt idx="1">
                  <c:v>Crater (Berlin)-Κρατήρας (Βερολίνο)</c:v>
                </c:pt>
              </c:strCache>
            </c:strRef>
          </c:cat>
          <c:val>
            <c:numRef>
              <c:f>Φύλλο1!$C$290:$C$291</c:f>
              <c:numCache>
                <c:formatCode>0.0%</c:formatCode>
                <c:ptCount val="2"/>
                <c:pt idx="0">
                  <c:v>0.6110000000000001</c:v>
                </c:pt>
                <c:pt idx="1">
                  <c:v>0.38900000000000007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225045145642969"/>
          <c:y val="0.4550911443867347"/>
          <c:w val="0.30785644815359497"/>
          <c:h val="0.15512946478169096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zero"/>
  </c:chart>
  <c:spPr>
    <a:gradFill rotWithShape="1">
      <a:gsLst>
        <a:gs pos="20000">
          <a:schemeClr val="accent5">
            <a:tint val="9000"/>
          </a:schemeClr>
        </a:gs>
        <a:gs pos="100000">
          <a:schemeClr val="accent5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5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μύθος της αγάπης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rotX val="0"/>
      <c:hPercent val="427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Φύλλο1!$B$306</c:f>
              <c:strCache>
                <c:ptCount val="1"/>
                <c:pt idx="0">
                  <c:v>Red-figure vases (Paris)-Ερυθρόμορφα αγγεία (Παρίσι)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val>
            <c:numRef>
              <c:f>Φύλλο1!$C$306</c:f>
              <c:numCache>
                <c:formatCode>0.0%</c:formatCode>
                <c:ptCount val="1"/>
                <c:pt idx="0">
                  <c:v>0.38800000000000007</c:v>
                </c:pt>
              </c:numCache>
            </c:numRef>
          </c:val>
        </c:ser>
        <c:ser>
          <c:idx val="1"/>
          <c:order val="1"/>
          <c:tx>
            <c:strRef>
              <c:f>Φύλλο1!$B$307</c:f>
              <c:strCache>
                <c:ptCount val="1"/>
                <c:pt idx="0">
                  <c:v>Crater (Munich)-Κρατήρας (Μόναχο)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val>
            <c:numRef>
              <c:f>Φύλλο1!$C$307</c:f>
              <c:numCache>
                <c:formatCode>0.0%</c:formatCode>
                <c:ptCount val="1"/>
                <c:pt idx="0">
                  <c:v>0.31100000000000005</c:v>
                </c:pt>
              </c:numCache>
            </c:numRef>
          </c:val>
        </c:ser>
        <c:ser>
          <c:idx val="2"/>
          <c:order val="2"/>
          <c:tx>
            <c:strRef>
              <c:f>Φύλλο1!$B$308</c:f>
              <c:strCache>
                <c:ptCount val="1"/>
                <c:pt idx="0">
                  <c:v>Εmbossed Naples=Ανάγλυφο Νεάπολης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val>
            <c:numRef>
              <c:f>Φύλλο1!$C$308</c:f>
              <c:numCache>
                <c:formatCode>0.0%</c:formatCode>
                <c:ptCount val="1"/>
                <c:pt idx="0">
                  <c:v>0.21100000000000002</c:v>
                </c:pt>
              </c:numCache>
            </c:numRef>
          </c:val>
        </c:ser>
        <c:ser>
          <c:idx val="3"/>
          <c:order val="3"/>
          <c:tx>
            <c:strRef>
              <c:f>Φύλλο1!$B$309</c:f>
              <c:strCache>
                <c:ptCount val="1"/>
                <c:pt idx="0">
                  <c:v>Other-Άλλο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val>
            <c:numRef>
              <c:f>Φύλλο1!$C$309</c:f>
              <c:numCache>
                <c:formatCode>0%</c:formatCode>
                <c:ptCount val="1"/>
                <c:pt idx="0">
                  <c:v>9.0000000000000011E-2</c:v>
                </c:pt>
              </c:numCache>
            </c:numRef>
          </c:val>
        </c:ser>
        <c:dLbls/>
        <c:gapWidth val="65"/>
        <c:shape val="box"/>
        <c:axId val="132675456"/>
        <c:axId val="132676992"/>
        <c:axId val="0"/>
      </c:bar3DChart>
      <c:catAx>
        <c:axId val="1326754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32676992"/>
        <c:crosses val="autoZero"/>
        <c:auto val="1"/>
        <c:lblAlgn val="ctr"/>
        <c:lblOffset val="100"/>
      </c:catAx>
      <c:valAx>
        <c:axId val="1326769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2675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84328343253378"/>
          <c:y val="5.1282763532763544E-2"/>
          <c:w val="0.78076435119662424"/>
          <c:h val="0.841225071225071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dLblPos val="inEnd"/>
            <c:showVal val="1"/>
          </c:dLbls>
          <c:cat>
            <c:strRef>
              <c:f>Φύλλο2!$B$23:$B$32</c:f>
              <c:strCache>
                <c:ptCount val="10"/>
                <c:pt idx="0">
                  <c:v>Achilles</c:v>
                </c:pt>
                <c:pt idx="1">
                  <c:v>Odysseus</c:v>
                </c:pt>
                <c:pt idx="2">
                  <c:v>Hercules</c:v>
                </c:pt>
                <c:pt idx="3">
                  <c:v>Oedipus</c:v>
                </c:pt>
                <c:pt idx="4">
                  <c:v>Jason</c:v>
                </c:pt>
                <c:pt idx="5">
                  <c:v>Theseus</c:v>
                </c:pt>
                <c:pt idx="6">
                  <c:v>M.Alexandros</c:v>
                </c:pt>
                <c:pt idx="7">
                  <c:v>Leonidas</c:v>
                </c:pt>
                <c:pt idx="8">
                  <c:v>Prometheus</c:v>
                </c:pt>
                <c:pt idx="9">
                  <c:v>Digenes Akritas</c:v>
                </c:pt>
              </c:strCache>
            </c:strRef>
          </c:cat>
          <c:val>
            <c:numRef>
              <c:f>Φύλλο2!$C$23:$C$32</c:f>
              <c:numCache>
                <c:formatCode>0.0%</c:formatCode>
                <c:ptCount val="10"/>
                <c:pt idx="0">
                  <c:v>0.69899999999999995</c:v>
                </c:pt>
                <c:pt idx="1">
                  <c:v>0.52700000000000002</c:v>
                </c:pt>
                <c:pt idx="2">
                  <c:v>0.65500000000000014</c:v>
                </c:pt>
                <c:pt idx="3">
                  <c:v>3.6999999999999998E-2</c:v>
                </c:pt>
                <c:pt idx="4">
                  <c:v>3.6999999999999998E-2</c:v>
                </c:pt>
                <c:pt idx="5">
                  <c:v>0.26300000000000001</c:v>
                </c:pt>
                <c:pt idx="6">
                  <c:v>0.38800000000000007</c:v>
                </c:pt>
                <c:pt idx="7">
                  <c:v>4.9000000000000009E-2</c:v>
                </c:pt>
                <c:pt idx="8">
                  <c:v>1.3000000000000001E-2</c:v>
                </c:pt>
                <c:pt idx="9">
                  <c:v>3.2000000000000008E-2</c:v>
                </c:pt>
              </c:numCache>
            </c:numRef>
          </c:val>
        </c:ser>
        <c:dLbls/>
        <c:gapWidth val="65"/>
        <c:axId val="121350784"/>
        <c:axId val="121547392"/>
      </c:barChart>
      <c:catAx>
        <c:axId val="1213507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21547392"/>
        <c:crosses val="autoZero"/>
        <c:auto val="1"/>
        <c:lblAlgn val="ctr"/>
        <c:lblOffset val="100"/>
      </c:catAx>
      <c:valAx>
        <c:axId val="121547392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21350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aseline="0"/>
      </a:pPr>
      <a:endParaRPr lang="el-G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μυθοσ του νοστου του οδυσσεα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519734968756973E-2"/>
          <c:y val="0.2948930919440324"/>
          <c:w val="0.96150940507436566"/>
          <c:h val="0.61527595508894728"/>
        </c:manualLayout>
      </c:layout>
      <c:bar3DChart>
        <c:barDir val="col"/>
        <c:grouping val="standard"/>
        <c:ser>
          <c:idx val="0"/>
          <c:order val="0"/>
          <c:tx>
            <c:strRef>
              <c:f>Φύλλο1!$B$322</c:f>
              <c:strCache>
                <c:ptCount val="1"/>
                <c:pt idx="0">
                  <c:v>Red Crater New York (Odysseus-Circe)-Ερυθρόμορφος κρατήρας Ν. Υόρκη(Οδυσσέας-Κίρκη)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val>
            <c:numRef>
              <c:f>Φύλλο1!$C$322</c:f>
              <c:numCache>
                <c:formatCode>0.0%</c:formatCode>
                <c:ptCount val="1"/>
                <c:pt idx="0">
                  <c:v>0.47200000000000003</c:v>
                </c:pt>
              </c:numCache>
            </c:numRef>
          </c:val>
        </c:ser>
        <c:ser>
          <c:idx val="1"/>
          <c:order val="1"/>
          <c:tx>
            <c:strRef>
              <c:f>Φύλλο1!$B$323</c:f>
              <c:strCache>
                <c:ptCount val="1"/>
                <c:pt idx="0">
                  <c:v>Red pitcher London (Ulysses n 'Sirens)-Ερυθρόμορφη στάμνα Λονδίνο (Οδυσσέας κ' Σειρήνες)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val>
            <c:numRef>
              <c:f>Φύλλο1!$C$323</c:f>
              <c:numCache>
                <c:formatCode>0.0%</c:formatCode>
                <c:ptCount val="1"/>
                <c:pt idx="0">
                  <c:v>0.3050000000000001</c:v>
                </c:pt>
              </c:numCache>
            </c:numRef>
          </c:val>
        </c:ser>
        <c:ser>
          <c:idx val="2"/>
          <c:order val="2"/>
          <c:tx>
            <c:strRef>
              <c:f>Φύλλο1!$B$324</c:f>
              <c:strCache>
                <c:ptCount val="1"/>
                <c:pt idx="0">
                  <c:v>Other-Άλλο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val>
            <c:numRef>
              <c:f>Φύλλο1!$C$324</c:f>
              <c:numCache>
                <c:formatCode>0.0%</c:formatCode>
                <c:ptCount val="1"/>
                <c:pt idx="0">
                  <c:v>0.223</c:v>
                </c:pt>
              </c:numCache>
            </c:numRef>
          </c:val>
        </c:ser>
        <c:dLbls/>
        <c:gapWidth val="84"/>
        <c:gapDepth val="53"/>
        <c:shape val="box"/>
        <c:axId val="132935040"/>
        <c:axId val="132940928"/>
        <c:axId val="132682176"/>
      </c:bar3DChart>
      <c:catAx>
        <c:axId val="132935040"/>
        <c:scaling>
          <c:orientation val="minMax"/>
        </c:scaling>
        <c:delete val="1"/>
        <c:axPos val="b"/>
        <c:tickLblPos val="nextTo"/>
        <c:crossAx val="132940928"/>
        <c:crosses val="autoZero"/>
        <c:auto val="1"/>
        <c:lblAlgn val="ctr"/>
        <c:lblOffset val="100"/>
      </c:catAx>
      <c:valAx>
        <c:axId val="132940928"/>
        <c:scaling>
          <c:orientation val="minMax"/>
        </c:scaling>
        <c:delete val="1"/>
        <c:axPos val="l"/>
        <c:numFmt formatCode="0.0%" sourceLinked="1"/>
        <c:tickLblPos val="nextTo"/>
        <c:crossAx val="132935040"/>
        <c:crosses val="autoZero"/>
        <c:crossBetween val="between"/>
      </c:valAx>
      <c:serAx>
        <c:axId val="132682176"/>
        <c:scaling>
          <c:orientation val="minMax"/>
        </c:scaling>
        <c:delete val="1"/>
        <c:axPos val="b"/>
        <c:tickLblPos val="nextTo"/>
        <c:crossAx val="132940928"/>
        <c:crosses val="autoZero"/>
      </c:serAx>
      <c:spPr>
        <a:noFill/>
        <a:ln w="25400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roundedCorners val="1"/>
  <c:style val="3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Φύλλο2!$B$42:$B$47</c:f>
              <c:strCache>
                <c:ptCount val="6"/>
                <c:pt idx="0">
                  <c:v>Other</c:v>
                </c:pt>
                <c:pt idx="1">
                  <c:v>Panathinaia</c:v>
                </c:pt>
                <c:pt idx="2">
                  <c:v>Apokries-Dionysian rituals</c:v>
                </c:pt>
                <c:pt idx="3">
                  <c:v>Eleusinian Mysteries</c:v>
                </c:pt>
                <c:pt idx="4">
                  <c:v>Ceremonies of birth-death-marriage</c:v>
                </c:pt>
                <c:pt idx="5">
                  <c:v>Anthestiria</c:v>
                </c:pt>
              </c:strCache>
            </c:strRef>
          </c:cat>
          <c:val>
            <c:numRef>
              <c:f>Φύλλο2!$C$42:$C$47</c:f>
              <c:numCache>
                <c:formatCode>0.0%</c:formatCode>
                <c:ptCount val="6"/>
                <c:pt idx="0">
                  <c:v>0.38200000000000006</c:v>
                </c:pt>
                <c:pt idx="1">
                  <c:v>0.34700000000000003</c:v>
                </c:pt>
                <c:pt idx="2">
                  <c:v>0.90300000000000002</c:v>
                </c:pt>
                <c:pt idx="3">
                  <c:v>0.18000000000000002</c:v>
                </c:pt>
                <c:pt idx="4">
                  <c:v>0.5</c:v>
                </c:pt>
                <c:pt idx="5">
                  <c:v>0.38800000000000007</c:v>
                </c:pt>
              </c:numCache>
            </c:numRef>
          </c:val>
        </c:ser>
        <c:dLbls/>
        <c:shape val="box"/>
        <c:axId val="102097280"/>
        <c:axId val="102098816"/>
        <c:axId val="0"/>
      </c:bar3DChart>
      <c:catAx>
        <c:axId val="1020972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2098816"/>
        <c:crosses val="autoZero"/>
        <c:auto val="1"/>
        <c:lblAlgn val="ctr"/>
        <c:lblOffset val="100"/>
      </c:catAx>
      <c:valAx>
        <c:axId val="1020988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2097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60"/>
      <c:depthPercent val="100"/>
      <c:perspective val="5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pie3DChart>
        <c:varyColors val="1"/>
        <c:ser>
          <c:idx val="0"/>
          <c:order val="0"/>
          <c:dPt>
            <c:idx val="0"/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</c:dPt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Φύλλο2!$B$57:$B$61</c:f>
              <c:strCache>
                <c:ptCount val="5"/>
                <c:pt idx="0">
                  <c:v>Odyssey</c:v>
                </c:pt>
                <c:pt idx="1">
                  <c:v>TwelveGods</c:v>
                </c:pt>
                <c:pt idx="2">
                  <c:v>Trojan War</c:v>
                </c:pt>
                <c:pt idx="3">
                  <c:v>Labours of Hercules</c:v>
                </c:pt>
                <c:pt idx="4">
                  <c:v>Other</c:v>
                </c:pt>
              </c:strCache>
            </c:strRef>
          </c:cat>
          <c:val>
            <c:numRef>
              <c:f>Φύλλο2!$C$57:$C$61</c:f>
              <c:numCache>
                <c:formatCode>0.0%</c:formatCode>
                <c:ptCount val="5"/>
                <c:pt idx="0">
                  <c:v>0.88800000000000001</c:v>
                </c:pt>
                <c:pt idx="1">
                  <c:v>2.7000000000000003E-2</c:v>
                </c:pt>
                <c:pt idx="2">
                  <c:v>1.2999999999999998E-2</c:v>
                </c:pt>
                <c:pt idx="3">
                  <c:v>4.1000000000000002E-2</c:v>
                </c:pt>
                <c:pt idx="4">
                  <c:v>3.1000000000000003E-2</c:v>
                </c:pt>
              </c:numCache>
            </c:numRef>
          </c:val>
        </c:ser>
        <c:dLbls/>
      </c:pie3DChart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solidFill>
      <a:srgbClr val="F8F5C8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slope"/>
    </a:sp3d>
  </c:spPr>
  <c:txPr>
    <a:bodyPr/>
    <a:lstStyle/>
    <a:p>
      <a:pPr>
        <a:defRPr/>
      </a:pPr>
      <a:endParaRPr lang="el-G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/>
              <a:t>Ο μύθος της γένεσης του έθνους</a:t>
            </a:r>
          </a:p>
        </c:rich>
      </c:tx>
      <c:layout>
        <c:manualLayout>
          <c:xMode val="edge"/>
          <c:yMode val="edge"/>
          <c:x val="0.32472993507390546"/>
          <c:y val="2.7777777777777811E-2"/>
        </c:manualLayout>
      </c:layout>
      <c:spPr>
        <a:noFill/>
        <a:ln>
          <a:noFill/>
        </a:ln>
        <a:effectLst/>
      </c:spPr>
    </c:title>
    <c:view3D>
      <c:rotX val="30"/>
      <c:perspective val="50"/>
    </c:view3D>
    <c:plotArea>
      <c:layout>
        <c:manualLayout>
          <c:layoutTarget val="inner"/>
          <c:xMode val="edge"/>
          <c:yMode val="edge"/>
          <c:x val="9.8824460823707119E-2"/>
          <c:y val="0.19689814814814821"/>
          <c:w val="0.80812667403227267"/>
          <c:h val="0.76606481481481514"/>
        </c:manualLayout>
      </c:layout>
      <c:pie3D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Φύλλο1!$B$78:$B$80</c:f>
              <c:strCache>
                <c:ptCount val="2"/>
                <c:pt idx="0">
                  <c:v>Deucalion-Pyrrha(Δευκαλίωνας-Πύρρα)</c:v>
                </c:pt>
                <c:pt idx="1">
                  <c:v>Theogony(Hesoid)-Θεογονία (Ησίοδου)</c:v>
                </c:pt>
              </c:strCache>
            </c:strRef>
          </c:cat>
          <c:val>
            <c:numRef>
              <c:f>Φύλλο1!$C$78:$C$80</c:f>
              <c:numCache>
                <c:formatCode>0.0%</c:formatCode>
                <c:ptCount val="3"/>
                <c:pt idx="0">
                  <c:v>0.76300000000000034</c:v>
                </c:pt>
                <c:pt idx="1">
                  <c:v>0.23600000000000004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μύθος της θυσίας για δημιουργία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Φύλλο1!$B$94</c:f>
              <c:strCache>
                <c:ptCount val="1"/>
                <c:pt idx="0">
                  <c:v>The sacrifice of Iphigenia-Η θυσία της Ιφιγένειας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val>
            <c:numRef>
              <c:f>Φύλλο1!$C$94</c:f>
              <c:numCache>
                <c:formatCode>0.0%</c:formatCode>
                <c:ptCount val="1"/>
                <c:pt idx="0">
                  <c:v>0.15200000000000008</c:v>
                </c:pt>
              </c:numCache>
            </c:numRef>
          </c:val>
        </c:ser>
        <c:ser>
          <c:idx val="1"/>
          <c:order val="1"/>
          <c:tx>
            <c:strRef>
              <c:f>Φύλλο1!$B$95</c:f>
              <c:strCache>
                <c:ptCount val="1"/>
                <c:pt idx="0">
                  <c:v>The stealing of fire by Prometheus-Η κλοπή της φωτιάς από τον Προμηθέα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val>
            <c:numRef>
              <c:f>Φύλλο1!$C$95</c:f>
              <c:numCache>
                <c:formatCode>0.0%</c:formatCode>
                <c:ptCount val="1"/>
                <c:pt idx="0">
                  <c:v>0.69399999999999995</c:v>
                </c:pt>
              </c:numCache>
            </c:numRef>
          </c:val>
        </c:ser>
        <c:ser>
          <c:idx val="2"/>
          <c:order val="2"/>
          <c:tx>
            <c:strRef>
              <c:f>Φύλλο1!$B$96</c:f>
              <c:strCache>
                <c:ptCount val="1"/>
                <c:pt idx="0">
                  <c:v>The bridge of Arta-Το Γιοφύρι της Άρτας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val>
            <c:numRef>
              <c:f>Φύλλο1!$C$96</c:f>
              <c:numCache>
                <c:formatCode>0.0%</c:formatCode>
                <c:ptCount val="1"/>
                <c:pt idx="0">
                  <c:v>8.3000000000000046E-2</c:v>
                </c:pt>
              </c:numCache>
            </c:numRef>
          </c:val>
        </c:ser>
        <c:ser>
          <c:idx val="3"/>
          <c:order val="3"/>
          <c:tx>
            <c:strRef>
              <c:f>Φύλλο1!$B$97</c:f>
              <c:strCache>
                <c:ptCount val="1"/>
                <c:pt idx="0">
                  <c:v>Other-Άλλο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accent6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60000"/>
                  <a:lumMod val="75000"/>
                </a:schemeClr>
              </a:contourClr>
            </a:sp3d>
          </c:spPr>
          <c:val>
            <c:numRef>
              <c:f>Φύλλο1!$C$97</c:f>
              <c:numCache>
                <c:formatCode>0.0%</c:formatCode>
                <c:ptCount val="1"/>
                <c:pt idx="0">
                  <c:v>7.0999999999999994E-2</c:v>
                </c:pt>
              </c:numCache>
            </c:numRef>
          </c:val>
        </c:ser>
        <c:gapWidth val="65"/>
        <c:shape val="box"/>
        <c:axId val="132958848"/>
        <c:axId val="133031808"/>
        <c:axId val="0"/>
      </c:bar3DChart>
      <c:catAx>
        <c:axId val="13295884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3031808"/>
        <c:crosses val="autoZero"/>
        <c:auto val="1"/>
        <c:lblAlgn val="ctr"/>
        <c:lblOffset val="100"/>
      </c:catAx>
      <c:valAx>
        <c:axId val="133031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2958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μύθος της αγάπης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Φύλλο1!$B$109</c:f>
              <c:strCache>
                <c:ptCount val="1"/>
                <c:pt idx="0">
                  <c:v>Ulysses - Penelope(Οδυσσέας - Πηνελόπη)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val>
            <c:numRef>
              <c:f>Φύλλο1!$C$109</c:f>
              <c:numCache>
                <c:formatCode>0.0%</c:formatCode>
                <c:ptCount val="1"/>
                <c:pt idx="0">
                  <c:v>0.111</c:v>
                </c:pt>
              </c:numCache>
            </c:numRef>
          </c:val>
        </c:ser>
        <c:ser>
          <c:idx val="1"/>
          <c:order val="1"/>
          <c:tx>
            <c:strRef>
              <c:f>Φύλλο1!$B$110</c:f>
              <c:strCache>
                <c:ptCount val="1"/>
                <c:pt idx="0">
                  <c:v>Paris - Helen(Πάρης - Ωραία Ελένη)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val>
            <c:numRef>
              <c:f>Φύλλο1!$C$110</c:f>
              <c:numCache>
                <c:formatCode>0%</c:formatCode>
                <c:ptCount val="1"/>
                <c:pt idx="0">
                  <c:v>0.18000000000000002</c:v>
                </c:pt>
              </c:numCache>
            </c:numRef>
          </c:val>
        </c:ser>
        <c:ser>
          <c:idx val="2"/>
          <c:order val="2"/>
          <c:tx>
            <c:strRef>
              <c:f>Φύλλο1!$B$111</c:f>
              <c:strCache>
                <c:ptCount val="1"/>
                <c:pt idx="0">
                  <c:v>Orpheus - Eurydice(Ορφέας - Ευριδίκη)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val>
            <c:numRef>
              <c:f>Φύλλο1!$C$111</c:f>
              <c:numCache>
                <c:formatCode>0.0%</c:formatCode>
                <c:ptCount val="1"/>
                <c:pt idx="0">
                  <c:v>0.56899999999999995</c:v>
                </c:pt>
              </c:numCache>
            </c:numRef>
          </c:val>
        </c:ser>
        <c:ser>
          <c:idx val="3"/>
          <c:order val="3"/>
          <c:tx>
            <c:strRef>
              <c:f>Φύλλο1!$B$112</c:f>
              <c:strCache>
                <c:ptCount val="1"/>
                <c:pt idx="0">
                  <c:v>Erotokritos(Ερωτόκριτος)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val>
            <c:numRef>
              <c:f>Φύλλο1!$C$112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/>
        <c:shape val="box"/>
        <c:axId val="107625088"/>
        <c:axId val="107635072"/>
        <c:axId val="0"/>
      </c:bar3DChart>
      <c:catAx>
        <c:axId val="10762508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7635072"/>
        <c:crosses val="autoZero"/>
        <c:auto val="1"/>
        <c:lblAlgn val="ctr"/>
        <c:lblOffset val="100"/>
      </c:catAx>
      <c:valAx>
        <c:axId val="1076350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7625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7"/>
  <c:chart>
    <c:title>
      <c:tx>
        <c:rich>
          <a:bodyPr rot="0" vert="horz"/>
          <a:lstStyle/>
          <a:p>
            <a:pPr>
              <a:defRPr/>
            </a:pPr>
            <a:r>
              <a:rPr lang="el-GR" dirty="0"/>
              <a:t>Ο μύθος του </a:t>
            </a:r>
            <a:r>
              <a:rPr lang="el-GR" dirty="0" smtClean="0"/>
              <a:t>νόστου </a:t>
            </a:r>
            <a:r>
              <a:rPr lang="el-GR" dirty="0"/>
              <a:t>του Οδυσσέα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dLblPos val="ctr"/>
            <c:showVal val="1"/>
          </c:dLbls>
          <c:cat>
            <c:strRef>
              <c:f>Φύλλο1!$B$125:$B$126</c:f>
              <c:strCache>
                <c:ptCount val="2"/>
                <c:pt idx="0">
                  <c:v>Odyssey(Οδύσσεια)</c:v>
                </c:pt>
                <c:pt idx="1">
                  <c:v>Other-Άλλο</c:v>
                </c:pt>
              </c:strCache>
            </c:strRef>
          </c:cat>
          <c:val>
            <c:numRef>
              <c:f>Φύλλο1!$C$125:$C$126</c:f>
              <c:numCache>
                <c:formatCode>0.0%</c:formatCode>
                <c:ptCount val="2"/>
                <c:pt idx="0">
                  <c:v>0.87700000000000011</c:v>
                </c:pt>
                <c:pt idx="1">
                  <c:v>0.12300000000000001</c:v>
                </c:pt>
              </c:numCache>
            </c:numRef>
          </c:val>
        </c:ser>
        <c:dLbls/>
        <c:overlap val="100"/>
        <c:axId val="108434560"/>
        <c:axId val="108436096"/>
      </c:barChart>
      <c:catAx>
        <c:axId val="108434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08436096"/>
        <c:crosses val="autoZero"/>
        <c:auto val="1"/>
        <c:lblAlgn val="ctr"/>
        <c:lblOffset val="100"/>
      </c:catAx>
      <c:valAx>
        <c:axId val="108436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08434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1"/>
    </a:solidFill>
    <a:ln w="25400" cap="flat" cmpd="sng" algn="ctr">
      <a:solidFill>
        <a:schemeClr val="accent1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Ο</a:t>
            </a:r>
            <a:r>
              <a:rPr lang="el-GR" baseline="0"/>
              <a:t> ΜΥΘΟΣ ΤΗΣ ΓΕΝΕΣΗΣ ΤΟΥ ΕΘΝΟΥΣ (ΚΑΤΑΓΩΓΗ)</a:t>
            </a:r>
            <a:endParaRPr lang="el-GR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Φύλλο1!$B$142</c:f>
              <c:strCache>
                <c:ptCount val="1"/>
                <c:pt idx="0">
                  <c:v>Theogony(Hesoid)-Θεογονία (Ησίοδου)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val>
            <c:numRef>
              <c:f>Φύλλο1!$C$142</c:f>
              <c:numCache>
                <c:formatCode>0.0%</c:formatCode>
                <c:ptCount val="1"/>
                <c:pt idx="0">
                  <c:v>0.55500000000000005</c:v>
                </c:pt>
              </c:numCache>
            </c:numRef>
          </c:val>
        </c:ser>
        <c:ser>
          <c:idx val="1"/>
          <c:order val="1"/>
          <c:tx>
            <c:strRef>
              <c:f>Φύλλο1!$B$143</c:f>
              <c:strCache>
                <c:ptCount val="1"/>
                <c:pt idx="0">
                  <c:v>The Myth of Protagoras(Ο Μύθος του Πρωταγόρα)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val>
            <c:numRef>
              <c:f>Φύλλο1!$C$143</c:f>
              <c:numCache>
                <c:formatCode>0.0%</c:formatCode>
                <c:ptCount val="1"/>
                <c:pt idx="0">
                  <c:v>0.126</c:v>
                </c:pt>
              </c:numCache>
            </c:numRef>
          </c:val>
        </c:ser>
        <c:ser>
          <c:idx val="2"/>
          <c:order val="2"/>
          <c:tx>
            <c:strRef>
              <c:f>Φύλλο1!$B$144</c:f>
              <c:strCache>
                <c:ptCount val="1"/>
                <c:pt idx="0">
                  <c:v>Plato's Symposium(Το Συμπόσιο του Πλάτωνα)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val>
            <c:numRef>
              <c:f>Φύλλο1!$C$144</c:f>
              <c:numCache>
                <c:formatCode>0.0%</c:formatCode>
                <c:ptCount val="1"/>
                <c:pt idx="0">
                  <c:v>0.31900000000000006</c:v>
                </c:pt>
              </c:numCache>
            </c:numRef>
          </c:val>
        </c:ser>
        <c:dLbls/>
        <c:gapWidth val="84"/>
        <c:gapDepth val="53"/>
        <c:shape val="box"/>
        <c:axId val="108741376"/>
        <c:axId val="108742912"/>
        <c:axId val="120097408"/>
      </c:bar3DChart>
      <c:catAx>
        <c:axId val="1087413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8742912"/>
        <c:crosses val="autoZero"/>
        <c:auto val="1"/>
        <c:lblAlgn val="ctr"/>
        <c:lblOffset val="100"/>
      </c:catAx>
      <c:valAx>
        <c:axId val="108742912"/>
        <c:scaling>
          <c:orientation val="minMax"/>
        </c:scaling>
        <c:delete val="1"/>
        <c:axPos val="l"/>
        <c:numFmt formatCode="0.0%" sourceLinked="1"/>
        <c:tickLblPos val="nextTo"/>
        <c:crossAx val="108741376"/>
        <c:crosses val="autoZero"/>
        <c:crossBetween val="between"/>
      </c:valAx>
      <c:serAx>
        <c:axId val="1200974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C0C0C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08742912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523B92-93D3-48F3-8C20-6AC715C262AF}" type="datetimeFigureOut">
              <a:rPr lang="el-GR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7F959C-BC89-48D5-8F95-867849E914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363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55D6-8290-40EB-A471-833DB6168049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49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63E6A-49B1-4551-9440-9D9DE087D6D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7138A-1904-489B-9003-9BE8E1B7C45D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3A35303-1233-43DD-9EA1-6DCB374DB57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0814B-D2BC-4AD8-AB61-F4496926740D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0741A-F1D6-49A1-98AD-434AA1E9A64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79406-1212-4F81-95AF-EF118B16309D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FC475-8044-4BF2-B214-92A3052840B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33390-7AE6-43C0-A600-214A9F92C4B5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E541320-51E7-4501-95E8-90390FA5630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4FB4F-F933-462E-99C5-95E9B36A4404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49E71-7C49-4C1E-9AFB-EC255FAAA6A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F14B1-DFD5-4EB3-B638-7482BD870125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A9CC-6EF4-46A7-AE12-82E5159F803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8A0E8-0A69-44D3-BF1B-D1E8D83DE11F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5CA69BC-032B-4306-AE51-3D4A930C145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56D96-EBCA-4C94-88BD-D15B8579977B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DA83F-6BEB-492D-B251-70AC91E9781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9C6D3-42FF-49CB-BFD2-C964E5FB7492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153B2-7ADE-42FE-A642-6D597315AA3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1F968-D530-4BF7-AAC3-DFD419EE4B13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23F05-E615-497B-85CD-73EADABAFF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E9CF1-4C44-4544-9377-211A1333A87C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840E4-A843-44E0-858D-CA8CBD3ABD6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8ECD9D-0155-4620-81D3-ACAA232D9350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7BA200-D410-4F31-B0D2-90D01E3F262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el-GR" altLang="el-GR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“Discovering my own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mytholog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en-US" altLang="el-GR" dirty="0" smtClean="0">
                <a:solidFill>
                  <a:srgbClr val="FFFF00"/>
                </a:solidFill>
                <a:latin typeface="Monotype Corsiva" pitchFamily="66" charset="0"/>
              </a:rPr>
              <a:t>”</a:t>
            </a:r>
            <a:endParaRPr lang="el-GR" altLang="el-GR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76872"/>
            <a:ext cx="5628265" cy="293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594928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2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College of Lamia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Greece</a:t>
            </a:r>
            <a:endParaRPr lang="en-US" sz="24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2</a:t>
            </a:r>
            <a:endParaRPr lang="el-G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NATIONAL LITERARY FOLK WORK MOST REPRESENTATIVE FOR EACH INDICATED MYTH</a:t>
            </a:r>
            <a:endParaRPr lang="el-G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41248"/>
          </a:xfrm>
        </p:spPr>
        <p:txBody>
          <a:bodyPr/>
          <a:lstStyle/>
          <a:p>
            <a:pPr algn="ctr"/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ETHNO GENESIS MYTH</a:t>
            </a:r>
            <a:endParaRPr lang="el-GR" dirty="0"/>
          </a:p>
        </p:txBody>
      </p:sp>
      <p:graphicFrame>
        <p:nvGraphicFramePr>
          <p:cNvPr id="3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9836119"/>
              </p:ext>
            </p:extLst>
          </p:nvPr>
        </p:nvGraphicFramePr>
        <p:xfrm>
          <a:off x="539553" y="1916832"/>
          <a:ext cx="806489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7508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THEOGON (HESIOD)</a:t>
            </a:r>
            <a:endParaRPr lang="el-GR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6 - Θέση περιεχομένου" descr="THEOGONY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1763" y="1989138"/>
            <a:ext cx="4224337" cy="3168650"/>
          </a:xfrm>
        </p:spPr>
      </p:pic>
      <p:sp>
        <p:nvSpPr>
          <p:cNvPr id="11" name="10 - Ορθογώνιο"/>
          <p:cNvSpPr/>
          <p:nvPr/>
        </p:nvSpPr>
        <p:spPr>
          <a:xfrm>
            <a:off x="5292080" y="404664"/>
            <a:ext cx="34563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DEUCALION - PYRRHA</a:t>
            </a:r>
            <a:endParaRPr lang="el-G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5" name="Picture 2" descr="C:\Users\ΚΑΤΕΡΙΝΑ\Desktop\mythology\GIOVAN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16113"/>
            <a:ext cx="446405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/>
          <a:lstStyle/>
          <a:p>
            <a:pPr algn="ctr"/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MYTH OF SACRIFICE</a:t>
            </a:r>
            <a:endParaRPr lang="el-GR" dirty="0"/>
          </a:p>
        </p:txBody>
      </p:sp>
      <p:graphicFrame>
        <p:nvGraphicFramePr>
          <p:cNvPr id="4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0391107"/>
              </p:ext>
            </p:extLst>
          </p:nvPr>
        </p:nvGraphicFramePr>
        <p:xfrm>
          <a:off x="428596" y="1428736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PROMETHEUS BOUND</a:t>
            </a:r>
            <a:endParaRPr lang="el-GR" sz="4000" dirty="0"/>
          </a:p>
        </p:txBody>
      </p:sp>
      <p:pic>
        <p:nvPicPr>
          <p:cNvPr id="4" name="Picture 9" descr="C:\Users\ΚΑΤΕΡΙΝΑ\Desktop\mythology\Heinrich_fueger_1817_prometheus_brings_fire_to_mank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3455988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ΚΑΤΕΡΙΝΑ\Desktop\KY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1484313"/>
            <a:ext cx="4319587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16632"/>
            <a:ext cx="9144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THE MYTH OF LOVE</a:t>
            </a:r>
            <a:endParaRPr lang="el-GR" sz="4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1104534"/>
              </p:ext>
            </p:extLst>
          </p:nvPr>
        </p:nvGraphicFramePr>
        <p:xfrm>
          <a:off x="251520" y="1484784"/>
          <a:ext cx="864096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95536" y="260648"/>
            <a:ext cx="807412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ORPHEUS AND EYRYDICE</a:t>
            </a:r>
            <a:endParaRPr lang="el-G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219" name="Picture 3" descr="C:\Users\ΚΑΤΕΡΙΝΑ\Desktop\mythology\orfea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18465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sktop3\Desktop\mythology\Orfea Euricide di Gustave More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429024" cy="52271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ORPHEUS AND EYRYDICE</a:t>
            </a:r>
            <a:endParaRPr lang="el-G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9155" name="Picture 3" descr="C:\Users\desktop3\Desktop\mythology\OrpheeEurydiceDrol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72428" cy="50720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0325375"/>
              </p:ext>
            </p:extLst>
          </p:nvPr>
        </p:nvGraphicFramePr>
        <p:xfrm>
          <a:off x="251520" y="1772816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2 - Ορθογώνιο"/>
          <p:cNvSpPr/>
          <p:nvPr/>
        </p:nvSpPr>
        <p:spPr>
          <a:xfrm>
            <a:off x="0" y="142852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MYTH OF NOSTOS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ODYSSEUS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686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most important fabulous things representative for the national literature</a:t>
            </a:r>
            <a:endParaRPr lang="el-GR" sz="3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0444715"/>
              </p:ext>
            </p:extLst>
          </p:nvPr>
        </p:nvGraphicFramePr>
        <p:xfrm>
          <a:off x="467544" y="2060848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612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ΚΑΤΕΡΙΝΑ\Desktop\mythology\se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429000"/>
            <a:ext cx="5992811" cy="329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ΚΑΤΕΡΙΝΑ\Desktop\mythology\odissi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5286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14285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ODYSSEUS’ RETURN(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Nostos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l-G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28596" y="1428736"/>
            <a:ext cx="8208912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THE NATIONAL CULT LITERARY WORK WHICH ARTISTICALLY TRANSPOSES THE INDICATED MYTH</a:t>
            </a:r>
            <a:endParaRPr lang="el-G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9512" y="285728"/>
            <a:ext cx="8820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THE ETHNO GENESIS MYTH OF ORIGIN</a:t>
            </a:r>
            <a:endParaRPr lang="el-G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6234644"/>
              </p:ext>
            </p:extLst>
          </p:nvPr>
        </p:nvGraphicFramePr>
        <p:xfrm>
          <a:off x="251520" y="1556792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857224" y="285728"/>
            <a:ext cx="714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SYMPOSIUM (Plato)</a:t>
            </a:r>
            <a:endParaRPr lang="el-G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0179" name="Picture 3" descr="C:\Users\desktop3\Desktop\mythology\25917527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72296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14285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MYTH OF PROTAGORAS</a:t>
            </a:r>
            <a:endParaRPr lang="el-G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3" name="Picture 3" descr="C:\Users\desktop3\Desktop\mythology\Protagoras-Quote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572428" cy="2714644"/>
          </a:xfrm>
          <a:prstGeom prst="rect">
            <a:avLst/>
          </a:prstGeom>
          <a:noFill/>
        </p:spPr>
      </p:pic>
      <p:pic>
        <p:nvPicPr>
          <p:cNvPr id="51204" name="Picture 4" descr="C:\Users\desktop3\Desktop\mythology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00570"/>
            <a:ext cx="6429420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07504" y="142852"/>
            <a:ext cx="9036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THE MYTH OF SACRIFICE FOR CREATION</a:t>
            </a:r>
            <a:endParaRPr lang="el-G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6052191"/>
              </p:ext>
            </p:extLst>
          </p:nvPr>
        </p:nvGraphicFramePr>
        <p:xfrm>
          <a:off x="215516" y="1700808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214290"/>
            <a:ext cx="9144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THE MYTH OF LOVE</a:t>
            </a:r>
            <a:endParaRPr lang="el-GR" sz="4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0754511"/>
              </p:ext>
            </p:extLst>
          </p:nvPr>
        </p:nvGraphicFramePr>
        <p:xfrm>
          <a:off x="251521" y="1484784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ALCESTIS</a:t>
            </a:r>
            <a:endParaRPr lang="el-G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7" name="Picture 2" descr="C:\Users\ΚΑΤΕΡΙΝΑ\Desktop\mythology\J_H_TI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5976937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PINDAR(Laments)</a:t>
            </a:r>
            <a:endParaRPr lang="el-G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2226" name="Picture 2" descr="C:\Users\desktop3\Desktop\mythology\Pind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500462" cy="4671434"/>
          </a:xfrm>
          <a:prstGeom prst="rect">
            <a:avLst/>
          </a:prstGeom>
          <a:noFill/>
        </p:spPr>
      </p:pic>
      <p:pic>
        <p:nvPicPr>
          <p:cNvPr id="52227" name="Picture 3" descr="C:\Users\desktop3\Desktop\mythology\Pindar_Musei_Capitolini_MC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500462" cy="4572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birth of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pindar</a:t>
            </a:r>
            <a:r>
              <a:rPr lang="el-G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l-GR" sz="4400" dirty="0"/>
          </a:p>
        </p:txBody>
      </p:sp>
      <p:pic>
        <p:nvPicPr>
          <p:cNvPr id="56322" name="Picture 2" descr="C:\Users\desktop3\Desktop\mythology\the-birth-of-pindar-la-naissance-de-pind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centaur</a:t>
            </a:r>
            <a:endParaRPr lang="el-GR" sz="5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ΦΙΛΙΠΠΟΣ\Documents\ΦΙΛΙΠΠΟΣ\PROJECT COMENIOUS\Kenta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623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ΦΙΛΙΠΠΟΣ\Documents\ΦΙΛΙΠΠΟΣ\PROJECT COMENIOUS\Kentayros agal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78" y="4337720"/>
            <a:ext cx="3264296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ΦΙΛΙΠΠΟΣ\Documents\ΦΙΛΙΠΠΟΣ\PROJECT COMENIOUS\Thiseas-Kentau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752528" cy="49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5119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MYTH OF NOSTOS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ODYSSEUS</a:t>
            </a:r>
            <a:endParaRPr lang="el-G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8925659"/>
              </p:ext>
            </p:extLst>
          </p:nvPr>
        </p:nvGraphicFramePr>
        <p:xfrm>
          <a:off x="323528" y="1484784"/>
          <a:ext cx="849694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Ithaca (Constantine P.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Cavafy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l-G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7" name="Picture 5" descr="C:\Users\desktop3\Desktop\mythology\itha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01396"/>
            <a:ext cx="6858048" cy="4327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Ithaca (Constantine P. </a:t>
            </a:r>
            <a:r>
              <a:rPr lang="en-US" sz="49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Cavafy</a:t>
            </a:r>
            <a:r>
              <a:rPr lang="en-US" sz="49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el-GR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53250" name="Picture 2" descr="C:\Users\desktop3\Desktop\mythology\__(__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571900" cy="5072098"/>
          </a:xfrm>
          <a:prstGeom prst="rect">
            <a:avLst/>
          </a:prstGeom>
          <a:noFill/>
        </p:spPr>
      </p:pic>
      <p:pic>
        <p:nvPicPr>
          <p:cNvPr id="53251" name="Picture 3" descr="C:\Users\desktop3\Desktop\mythology\1_1_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714908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Homeric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poems</a:t>
            </a:r>
            <a:endParaRPr lang="el-G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5298" name="Picture 2" descr="C:\Users\desktop3\Desktop\mythology\ομηρικα επ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714776" cy="4293019"/>
          </a:xfrm>
          <a:prstGeom prst="rect">
            <a:avLst/>
          </a:prstGeom>
          <a:noFill/>
        </p:spPr>
      </p:pic>
      <p:pic>
        <p:nvPicPr>
          <p:cNvPr id="55299" name="Picture 3" descr="C:\Users\desktop3\Desktop\mythology\ομηρικα επη θυι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286280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8988552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Odyssey </a:t>
            </a:r>
            <a:r>
              <a:rPr lang="en-US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Nikos Kazantzakis)</a:t>
            </a:r>
            <a:r>
              <a:rPr lang="el-GR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3" name="Picture 2" descr="C:\Users\desktop3\Desktop\mythology\ODYSE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3116"/>
            <a:ext cx="4643470" cy="4010025"/>
          </a:xfrm>
          <a:prstGeom prst="rect">
            <a:avLst/>
          </a:prstGeom>
          <a:noFill/>
        </p:spPr>
      </p:pic>
      <p:pic>
        <p:nvPicPr>
          <p:cNvPr id="4" name="Picture 3" descr="C:\Users\desktop3\Desktop\mythology\καζα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84175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l-G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1124744"/>
            <a:ext cx="820891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NATIONAL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FILM </a:t>
            </a:r>
            <a:b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OR A PLAY MOST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REPRESENTATIVE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FOR EACH INDICATE</a:t>
            </a:r>
            <a:endParaRPr lang="el-G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THE ETHNO GENESIS MYTH OF ORIGIN</a:t>
            </a:r>
            <a:endParaRPr lang="el-GR" sz="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9992106"/>
              </p:ext>
            </p:extLst>
          </p:nvPr>
        </p:nvGraphicFramePr>
        <p:xfrm>
          <a:off x="395536" y="2057400"/>
          <a:ext cx="835292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C:\Users\ΚΑΤΕΡΙΝΑ\Desktop\mythology\titanomaxi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557338"/>
            <a:ext cx="8734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Wrath of the Titans</a:t>
            </a:r>
            <a:endParaRPr lang="el-G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66378"/>
          </a:xfrm>
          <a:noFill/>
        </p:spPr>
        <p:txBody>
          <a:bodyPr>
            <a:noAutofit/>
          </a:bodyPr>
          <a:lstStyle/>
          <a:p>
            <a:pPr lvl="0" algn="ctr"/>
            <a:r>
              <a:rPr lang="en-US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MYTH OF SACRIFICE FOR CREATION</a:t>
            </a:r>
            <a:r>
              <a:rPr lang="el-GR" sz="4300" dirty="0">
                <a:ln w="12700">
                  <a:solidFill>
                    <a:srgbClr val="FBEEC9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/>
            </a:r>
            <a:br>
              <a:rPr lang="el-GR" sz="4300" dirty="0">
                <a:ln w="12700">
                  <a:solidFill>
                    <a:srgbClr val="FBEEC9">
                      <a:satMod val="155000"/>
                    </a:srgbClr>
                  </a:solidFill>
                  <a:prstDash val="solid"/>
                </a:ln>
                <a:solidFill>
                  <a:srgbClr val="F0A22E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</a:br>
            <a:endParaRPr lang="el-GR" sz="4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6820491"/>
              </p:ext>
            </p:extLst>
          </p:nvPr>
        </p:nvGraphicFramePr>
        <p:xfrm>
          <a:off x="395536" y="2209800"/>
          <a:ext cx="8496944" cy="43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285728"/>
            <a:ext cx="9036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Prometheus</a:t>
            </a:r>
            <a:r>
              <a:rPr lang="en-US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Bound</a:t>
            </a:r>
            <a:endParaRPr lang="el-G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7347" name="Picture 3" descr="C:\Users\desktop3\Desktop\mythology\τηεατρ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6571189" cy="4373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8915400" cy="10966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most important heroes from folk mythology representative for national cultural space</a:t>
            </a:r>
            <a:endParaRPr lang="el-GR" sz="3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7342057"/>
              </p:ext>
            </p:extLst>
          </p:nvPr>
        </p:nvGraphicFramePr>
        <p:xfrm>
          <a:off x="539552" y="2204864"/>
          <a:ext cx="79208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119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33265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THE MYTH OF LOVE</a:t>
            </a:r>
            <a:endParaRPr lang="el-GR" sz="4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7959907"/>
              </p:ext>
            </p:extLst>
          </p:nvPr>
        </p:nvGraphicFramePr>
        <p:xfrm>
          <a:off x="467545" y="1772816"/>
          <a:ext cx="822401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orfea</a:t>
            </a:r>
            <a:r>
              <a:rPr lang="en-US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negro</a:t>
            </a:r>
            <a:endParaRPr lang="el-GR" sz="4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9" name="Picture 2" descr="C:\Users\ΚΑΤΕΡΙΝΑ\Desktop\mythology\photo_Neg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40768"/>
            <a:ext cx="49688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14199" y="33265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MYTH OF NOSTOS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ODYSSEUS</a:t>
            </a:r>
            <a:endParaRPr lang="el-G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8247506"/>
              </p:ext>
            </p:extLst>
          </p:nvPr>
        </p:nvGraphicFramePr>
        <p:xfrm>
          <a:off x="251520" y="1700808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ULYSSES’ GAZE</a:t>
            </a:r>
            <a:endParaRPr lang="el-G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7" name="Picture 2" descr="C:\Users\ΚΑΤΕΡΙΝΑ\Desktop\mythology\tovlemmatouodyssea1995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881096" cy="46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desktop3\Desktop\mythology\ulysses_g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3500462" cy="45875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4968552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NATIONAL VISUAL ARTISTIC CREATION MOST REPRESENTATIVE FOR EACH INDICATED MYTH</a:t>
            </a:r>
            <a:r>
              <a:rPr lang="el-G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l-G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pPr lvl="0"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ethno genesis film</a:t>
            </a:r>
            <a:endParaRPr lang="el-G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8856302"/>
              </p:ext>
            </p:extLst>
          </p:nvPr>
        </p:nvGraphicFramePr>
        <p:xfrm>
          <a:off x="179512" y="2209800"/>
          <a:ext cx="8521575" cy="42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myth of sacrifice for creation</a:t>
            </a:r>
            <a:endParaRPr lang="el-G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8105420"/>
              </p:ext>
            </p:extLst>
          </p:nvPr>
        </p:nvGraphicFramePr>
        <p:xfrm>
          <a:off x="323528" y="1916832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promethEus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on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caucasus</a:t>
            </a:r>
            <a:r>
              <a:rPr lang="en-US" sz="4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3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l-GR" sz="4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4" name="Picture 4" descr="C:\Users\desktop3\Desktop\mythology\πρμηθεας στην καυκασ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214974" cy="4250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0277"/>
            <a:ext cx="9036496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myth of love</a:t>
            </a:r>
            <a:endParaRPr lang="el-G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705203"/>
              </p:ext>
            </p:extLst>
          </p:nvPr>
        </p:nvGraphicFramePr>
        <p:xfrm>
          <a:off x="179512" y="1772816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ORPHEUS AND 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EURYDICE (NIKOS 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ENGONOPOULOS)</a:t>
            </a:r>
            <a:endParaRPr lang="el-G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8370" name="Picture 2" descr="C:\Users\desktop3\Desktop\mythology\eggonopoulos-cebfcf81cf86ceb5cf8dcf82-ceb5cf85cf81ceb9ceb4ceafcebaceb7-ceb5cf81cebcceb7cf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5929354" cy="5143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5728"/>
            <a:ext cx="9324528" cy="936104"/>
          </a:xfrm>
        </p:spPr>
        <p:txBody>
          <a:bodyPr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achilles</a:t>
            </a:r>
            <a:endParaRPr lang="el-GR" sz="5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ΦΙΛΙΠΠΟΣ\Documents\ΦΙΛΙΠΠΟΣ\PROJECT COMENIOUS\achill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3708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ΦΙΛΙΠΠΟΣ\Documents\ΦΙΛΙΠΠΟΣ\PROJECT COMENIOUS\axilleas xtupi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3060"/>
            <a:ext cx="4720501" cy="49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54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647" y="11663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myth of NOSTOS OF ODYSSEUS</a:t>
            </a:r>
            <a:endParaRPr lang="el-G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8069965"/>
              </p:ext>
            </p:extLst>
          </p:nvPr>
        </p:nvGraphicFramePr>
        <p:xfrm>
          <a:off x="251521" y="1700808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ORPHEUS</a:t>
            </a:r>
            <a:r>
              <a:rPr lang="en-US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EURYDICE AND HERMES</a:t>
            </a:r>
            <a:endParaRPr lang="el-GR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desktop3\Desktop\mythology\image004(6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Lucida Sans Unicode" panose="020B0602030504020204" pitchFamily="34" charset="0"/>
              </a:rPr>
              <a:t>Odysseus</a:t>
            </a:r>
            <a:r>
              <a:rPr lang="el-GR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Lucida Sans Unicode" panose="020B0602030504020204" pitchFamily="34" charset="0"/>
              </a:rPr>
              <a:t>' </a:t>
            </a:r>
            <a:r>
              <a:rPr lang="el-GR" sz="4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Lucida Sans Unicode" panose="020B0602030504020204" pitchFamily="34" charset="0"/>
              </a:rPr>
              <a:t>return</a:t>
            </a:r>
            <a:r>
              <a:rPr lang="en-US" sz="4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Lucida Sans Unicode" panose="020B0602030504020204" pitchFamily="34" charset="0"/>
              </a:rPr>
              <a:t> (</a:t>
            </a:r>
            <a:r>
              <a:rPr lang="en-US" sz="4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Lucida Sans Unicode" panose="020B0602030504020204" pitchFamily="34" charset="0"/>
              </a:rPr>
              <a:t>nostos</a:t>
            </a: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819" name="Picture 2" descr="http://3.bp.blogspot.com/-MhkHmPSdaBo/UXEKAWa8MKI/AAAAAAAAAMI/Jh231rTSy54/s1600/odisia001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00174"/>
            <a:ext cx="8648700" cy="41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odysseus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sirens(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giannis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gaitis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9394" name="Picture 2" descr="C:\Users\desktop3\Desktop\mythology\πινακας γαιτης οδυσσεας και σειρηνε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143800" cy="41434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500174"/>
            <a:ext cx="9001156" cy="785818"/>
          </a:xfrm>
        </p:spPr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YOU FOR ATTENTION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most known rituals found in national mythology</a:t>
            </a:r>
            <a:endParaRPr lang="el-GR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1845086"/>
              </p:ext>
            </p:extLst>
          </p:nvPr>
        </p:nvGraphicFramePr>
        <p:xfrm>
          <a:off x="539552" y="2060848"/>
          <a:ext cx="823944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392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apokries-dionysian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rituals</a:t>
            </a:r>
            <a:endParaRPr lang="el-GR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ΦΙΛΙΠΠΟΣ\Documents\ΦΙΛΙΠΠΟΣ\PROJECT COMENIOUS\dionys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048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ΦΙΛΙΠΠΟΣ\Documents\ΦΙΛΙΠΠΟΣ\PROJECT COMENIOUS\maska apo apokries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5844"/>
            <a:ext cx="2016224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ΦΙΛΙΠΠΟΣ\Documents\ΦΙΛΙΠΠΟΣ\PROJECT COMENIOUS\maska apo apok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383" y="4269462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ΦΙΛΙΠΠΟΣ\Documents\ΦΙΛΙΠΠΟΣ\PROJECT COMENIOUS\dionys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4112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MOST REPRESENTATIVE FOR MY NATIONAL CULTURAL SPACE</a:t>
            </a:r>
            <a:endParaRPr lang="el-GR" sz="3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1370534"/>
              </p:ext>
            </p:extLst>
          </p:nvPr>
        </p:nvGraphicFramePr>
        <p:xfrm>
          <a:off x="539552" y="2204864"/>
          <a:ext cx="82809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017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ODYSSEY</a:t>
            </a:r>
            <a:endParaRPr lang="el-GR" sz="5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ΦΙΛΙΠΠΟΣ\Documents\ΦΙΛΙΠΠΟΣ\PROJECT COMENIOUS\odyssea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08720"/>
            <a:ext cx="15121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ΦΙΛΙΠΠΟΣ\Documents\ΦΙΛΙΠΠΟΣ\PROJECT COMENIOUS\odyss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1790"/>
            <a:ext cx="2361431" cy="35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ΦΙΛΙΠΠΟΣ\Documents\ΦΙΛΙΠΠΟΣ\PROJECT COMENIOUS\odysseia seiri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991307" cy="30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51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376</Words>
  <Application>Microsoft Office PowerPoint</Application>
  <PresentationFormat>Προβολή στην οθόνη (4:3)</PresentationFormat>
  <Paragraphs>84</Paragraphs>
  <Slides>54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Διαστημικό</vt:lpstr>
      <vt:lpstr>  “Discovering my own mythologυ””</vt:lpstr>
      <vt:lpstr>the most important fabulous things representative for the national literature</vt:lpstr>
      <vt:lpstr>centaur</vt:lpstr>
      <vt:lpstr>the most important heroes from folk mythology representative for national cultural space</vt:lpstr>
      <vt:lpstr>achilles</vt:lpstr>
      <vt:lpstr>the most known rituals found in national mythology</vt:lpstr>
      <vt:lpstr>apokries-dionysian rituals</vt:lpstr>
      <vt:lpstr>THE MOST REPRESENTATIVE FOR MY NATIONAL CULTURAL SPACE</vt:lpstr>
      <vt:lpstr>ODYSSEY</vt:lpstr>
      <vt:lpstr>part 2</vt:lpstr>
      <vt:lpstr>THE NATIONAL LITERARY FOLK WORK MOST REPRESENTATIVE FOR EACH INDICATED MYTH</vt:lpstr>
      <vt:lpstr>THE ETHNO GENESIS MYTH</vt:lpstr>
      <vt:lpstr>Διαφάνεια 13</vt:lpstr>
      <vt:lpstr>THE MYTH OF SACRIFICE</vt:lpstr>
      <vt:lpstr>PROMETHEUS BOUND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THE birth of pindar </vt:lpstr>
      <vt:lpstr>Διαφάνεια 30</vt:lpstr>
      <vt:lpstr>Διαφάνεια 31</vt:lpstr>
      <vt:lpstr>Ithaca (Constantine P. Cavafy)  </vt:lpstr>
      <vt:lpstr>Διαφάνεια 33</vt:lpstr>
      <vt:lpstr>Odyssey  (Nikos Kazantzakis) </vt:lpstr>
      <vt:lpstr> </vt:lpstr>
      <vt:lpstr>Διαφάνεια 36</vt:lpstr>
      <vt:lpstr>Διαφάνεια 37</vt:lpstr>
      <vt:lpstr>THE MYTH OF SACRIFICE FOR CREATION </vt:lpstr>
      <vt:lpstr>Διαφάνεια 39</vt:lpstr>
      <vt:lpstr>Διαφάνεια 40</vt:lpstr>
      <vt:lpstr>orfea negro</vt:lpstr>
      <vt:lpstr>Διαφάνεια 42</vt:lpstr>
      <vt:lpstr>ULYSSES’ GAZE</vt:lpstr>
      <vt:lpstr>THE NATIONAL VISUAL ARTISTIC CREATION MOST REPRESENTATIVE FOR EACH INDICATED MYTH </vt:lpstr>
      <vt:lpstr>the ethno genesis film</vt:lpstr>
      <vt:lpstr>the myth of sacrifice for creation</vt:lpstr>
      <vt:lpstr>the promethEus on caucasus  </vt:lpstr>
      <vt:lpstr>the myth of love</vt:lpstr>
      <vt:lpstr>Διαφάνεια 49</vt:lpstr>
      <vt:lpstr>the myth of NOSTOS OF ODYSSEUS</vt:lpstr>
      <vt:lpstr> ORPHEUS, EURYDICE AND HERMES</vt:lpstr>
      <vt:lpstr>Odysseus' return (nostos) </vt:lpstr>
      <vt:lpstr>odysseus and sirens(giannis gaitis)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literary   folk work most representative for each indicated myth</dc:title>
  <dc:creator>ΚΑΤΕΡΙΝΑ</dc:creator>
  <cp:lastModifiedBy>GRAMMATEIA</cp:lastModifiedBy>
  <cp:revision>49</cp:revision>
  <dcterms:created xsi:type="dcterms:W3CDTF">2013-11-12T20:12:04Z</dcterms:created>
  <dcterms:modified xsi:type="dcterms:W3CDTF">2013-11-14T11:17:58Z</dcterms:modified>
</cp:coreProperties>
</file>